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61" r:id="rId4"/>
    <p:sldId id="289" r:id="rId5"/>
    <p:sldId id="291" r:id="rId6"/>
    <p:sldId id="292" r:id="rId7"/>
    <p:sldId id="293" r:id="rId8"/>
    <p:sldId id="294" r:id="rId9"/>
    <p:sldId id="275" r:id="rId10"/>
    <p:sldId id="267" r:id="rId11"/>
    <p:sldId id="295" r:id="rId12"/>
    <p:sldId id="296" r:id="rId13"/>
    <p:sldId id="301" r:id="rId14"/>
    <p:sldId id="302" r:id="rId15"/>
    <p:sldId id="303" r:id="rId16"/>
    <p:sldId id="300" r:id="rId17"/>
    <p:sldId id="274" r:id="rId18"/>
    <p:sldId id="258" r:id="rId19"/>
    <p:sldId id="262" r:id="rId20"/>
    <p:sldId id="263" r:id="rId21"/>
    <p:sldId id="269" r:id="rId22"/>
    <p:sldId id="260" r:id="rId23"/>
    <p:sldId id="285" r:id="rId24"/>
    <p:sldId id="259" r:id="rId25"/>
    <p:sldId id="297" r:id="rId26"/>
    <p:sldId id="298" r:id="rId27"/>
    <p:sldId id="299" r:id="rId28"/>
    <p:sldId id="279" r:id="rId29"/>
    <p:sldId id="280" r:id="rId30"/>
    <p:sldId id="281" r:id="rId31"/>
    <p:sldId id="273" r:id="rId32"/>
    <p:sldId id="288" r:id="rId33"/>
    <p:sldId id="272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988" autoAdjust="0"/>
  </p:normalViewPr>
  <p:slideViewPr>
    <p:cSldViewPr>
      <p:cViewPr varScale="1">
        <p:scale>
          <a:sx n="68" d="100"/>
          <a:sy n="68" d="100"/>
        </p:scale>
        <p:origin x="203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F106E8-C3E7-4E3E-B3F4-4115AAE86F70}" type="datetimeFigureOut">
              <a:rPr lang="en-US" smtClean="0"/>
              <a:t>01/06/18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2F7A9-67ED-479B-BA25-CC0747E25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761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F7A9-67ED-479B-BA25-CC0747E2515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054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586" y="4343704"/>
            <a:ext cx="5482828" cy="411389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  <p:sp>
        <p:nvSpPr>
          <p:cNvPr id="56324" name="Header Placeholder 1"/>
          <p:cNvSpPr>
            <a:spLocks noGrp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842407">
              <a:defRPr sz="1900">
                <a:solidFill>
                  <a:schemeClr val="tx1"/>
                </a:solidFill>
                <a:latin typeface="Arial" charset="0"/>
              </a:defRPr>
            </a:lvl1pPr>
            <a:lvl2pPr marL="702756" indent="-270291" defTabSz="842407">
              <a:defRPr sz="1900">
                <a:solidFill>
                  <a:schemeClr val="tx1"/>
                </a:solidFill>
                <a:latin typeface="Arial" charset="0"/>
              </a:defRPr>
            </a:lvl2pPr>
            <a:lvl3pPr marL="1081164" indent="-216233" defTabSz="842407">
              <a:defRPr sz="1900">
                <a:solidFill>
                  <a:schemeClr val="tx1"/>
                </a:solidFill>
                <a:latin typeface="Arial" charset="0"/>
              </a:defRPr>
            </a:lvl3pPr>
            <a:lvl4pPr marL="1513629" indent="-216233" defTabSz="842407">
              <a:defRPr sz="1900">
                <a:solidFill>
                  <a:schemeClr val="tx1"/>
                </a:solidFill>
                <a:latin typeface="Arial" charset="0"/>
              </a:defRPr>
            </a:lvl4pPr>
            <a:lvl5pPr marL="1946095" indent="-216233" defTabSz="842407">
              <a:defRPr sz="1900">
                <a:solidFill>
                  <a:schemeClr val="tx1"/>
                </a:solidFill>
                <a:latin typeface="Arial" charset="0"/>
              </a:defRPr>
            </a:lvl5pPr>
            <a:lvl6pPr marL="2378560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6pPr>
            <a:lvl7pPr marL="2811026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7pPr>
            <a:lvl8pPr marL="3243491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8pPr>
            <a:lvl9pPr marL="3675957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000"/>
              <a:t>ZERO DRAFT</a:t>
            </a:r>
          </a:p>
        </p:txBody>
      </p:sp>
    </p:spTree>
    <p:extLst>
      <p:ext uri="{BB962C8B-B14F-4D97-AF65-F5344CB8AC3E}">
        <p14:creationId xmlns:p14="http://schemas.microsoft.com/office/powerpoint/2010/main" val="751130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586" y="4343704"/>
            <a:ext cx="5482828" cy="411389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  <p:sp>
        <p:nvSpPr>
          <p:cNvPr id="57348" name="Header Placeholder 1"/>
          <p:cNvSpPr>
            <a:spLocks noGrp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842407">
              <a:defRPr sz="1900">
                <a:solidFill>
                  <a:schemeClr val="tx1"/>
                </a:solidFill>
                <a:latin typeface="Arial" charset="0"/>
              </a:defRPr>
            </a:lvl1pPr>
            <a:lvl2pPr marL="702756" indent="-270291" defTabSz="842407">
              <a:defRPr sz="1900">
                <a:solidFill>
                  <a:schemeClr val="tx1"/>
                </a:solidFill>
                <a:latin typeface="Arial" charset="0"/>
              </a:defRPr>
            </a:lvl2pPr>
            <a:lvl3pPr marL="1081164" indent="-216233" defTabSz="842407">
              <a:defRPr sz="1900">
                <a:solidFill>
                  <a:schemeClr val="tx1"/>
                </a:solidFill>
                <a:latin typeface="Arial" charset="0"/>
              </a:defRPr>
            </a:lvl3pPr>
            <a:lvl4pPr marL="1513629" indent="-216233" defTabSz="842407">
              <a:defRPr sz="1900">
                <a:solidFill>
                  <a:schemeClr val="tx1"/>
                </a:solidFill>
                <a:latin typeface="Arial" charset="0"/>
              </a:defRPr>
            </a:lvl4pPr>
            <a:lvl5pPr marL="1946095" indent="-216233" defTabSz="842407">
              <a:defRPr sz="1900">
                <a:solidFill>
                  <a:schemeClr val="tx1"/>
                </a:solidFill>
                <a:latin typeface="Arial" charset="0"/>
              </a:defRPr>
            </a:lvl5pPr>
            <a:lvl6pPr marL="2378560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6pPr>
            <a:lvl7pPr marL="2811026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7pPr>
            <a:lvl8pPr marL="3243491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8pPr>
            <a:lvl9pPr marL="3675957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000"/>
              <a:t>ZERO DRAFT</a:t>
            </a:r>
          </a:p>
        </p:txBody>
      </p:sp>
    </p:spTree>
    <p:extLst>
      <p:ext uri="{BB962C8B-B14F-4D97-AF65-F5344CB8AC3E}">
        <p14:creationId xmlns:p14="http://schemas.microsoft.com/office/powerpoint/2010/main" val="2816183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586" y="4343704"/>
            <a:ext cx="5482828" cy="411389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  <p:sp>
        <p:nvSpPr>
          <p:cNvPr id="58372" name="Header Placeholder 1"/>
          <p:cNvSpPr>
            <a:spLocks noGrp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842407">
              <a:defRPr sz="1900">
                <a:solidFill>
                  <a:schemeClr val="tx1"/>
                </a:solidFill>
                <a:latin typeface="Arial" charset="0"/>
              </a:defRPr>
            </a:lvl1pPr>
            <a:lvl2pPr marL="702756" indent="-270291" defTabSz="842407">
              <a:defRPr sz="1900">
                <a:solidFill>
                  <a:schemeClr val="tx1"/>
                </a:solidFill>
                <a:latin typeface="Arial" charset="0"/>
              </a:defRPr>
            </a:lvl2pPr>
            <a:lvl3pPr marL="1081164" indent="-216233" defTabSz="842407">
              <a:defRPr sz="1900">
                <a:solidFill>
                  <a:schemeClr val="tx1"/>
                </a:solidFill>
                <a:latin typeface="Arial" charset="0"/>
              </a:defRPr>
            </a:lvl3pPr>
            <a:lvl4pPr marL="1513629" indent="-216233" defTabSz="842407">
              <a:defRPr sz="1900">
                <a:solidFill>
                  <a:schemeClr val="tx1"/>
                </a:solidFill>
                <a:latin typeface="Arial" charset="0"/>
              </a:defRPr>
            </a:lvl4pPr>
            <a:lvl5pPr marL="1946095" indent="-216233" defTabSz="842407">
              <a:defRPr sz="1900">
                <a:solidFill>
                  <a:schemeClr val="tx1"/>
                </a:solidFill>
                <a:latin typeface="Arial" charset="0"/>
              </a:defRPr>
            </a:lvl5pPr>
            <a:lvl6pPr marL="2378560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6pPr>
            <a:lvl7pPr marL="2811026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7pPr>
            <a:lvl8pPr marL="3243491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8pPr>
            <a:lvl9pPr marL="3675957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000"/>
              <a:t>ZERO DRAFT</a:t>
            </a:r>
          </a:p>
        </p:txBody>
      </p:sp>
    </p:spTree>
    <p:extLst>
      <p:ext uri="{BB962C8B-B14F-4D97-AF65-F5344CB8AC3E}">
        <p14:creationId xmlns:p14="http://schemas.microsoft.com/office/powerpoint/2010/main" val="1534491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586" y="4343704"/>
            <a:ext cx="5482828" cy="411389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  <p:sp>
        <p:nvSpPr>
          <p:cNvPr id="59396" name="Header Placeholder 1"/>
          <p:cNvSpPr>
            <a:spLocks noGrp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842407">
              <a:defRPr sz="1900">
                <a:solidFill>
                  <a:schemeClr val="tx1"/>
                </a:solidFill>
                <a:latin typeface="Arial" charset="0"/>
              </a:defRPr>
            </a:lvl1pPr>
            <a:lvl2pPr marL="702756" indent="-270291" defTabSz="842407">
              <a:defRPr sz="1900">
                <a:solidFill>
                  <a:schemeClr val="tx1"/>
                </a:solidFill>
                <a:latin typeface="Arial" charset="0"/>
              </a:defRPr>
            </a:lvl2pPr>
            <a:lvl3pPr marL="1081164" indent="-216233" defTabSz="842407">
              <a:defRPr sz="1900">
                <a:solidFill>
                  <a:schemeClr val="tx1"/>
                </a:solidFill>
                <a:latin typeface="Arial" charset="0"/>
              </a:defRPr>
            </a:lvl3pPr>
            <a:lvl4pPr marL="1513629" indent="-216233" defTabSz="842407">
              <a:defRPr sz="1900">
                <a:solidFill>
                  <a:schemeClr val="tx1"/>
                </a:solidFill>
                <a:latin typeface="Arial" charset="0"/>
              </a:defRPr>
            </a:lvl4pPr>
            <a:lvl5pPr marL="1946095" indent="-216233" defTabSz="842407">
              <a:defRPr sz="1900">
                <a:solidFill>
                  <a:schemeClr val="tx1"/>
                </a:solidFill>
                <a:latin typeface="Arial" charset="0"/>
              </a:defRPr>
            </a:lvl5pPr>
            <a:lvl6pPr marL="2378560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6pPr>
            <a:lvl7pPr marL="2811026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7pPr>
            <a:lvl8pPr marL="3243491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8pPr>
            <a:lvl9pPr marL="3675957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000"/>
              <a:t>ZERO DRAFT</a:t>
            </a:r>
          </a:p>
        </p:txBody>
      </p:sp>
    </p:spTree>
    <p:extLst>
      <p:ext uri="{BB962C8B-B14F-4D97-AF65-F5344CB8AC3E}">
        <p14:creationId xmlns:p14="http://schemas.microsoft.com/office/powerpoint/2010/main" val="3220330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586" y="4343704"/>
            <a:ext cx="5482828" cy="411389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  <p:sp>
        <p:nvSpPr>
          <p:cNvPr id="60420" name="Header Placeholder 1"/>
          <p:cNvSpPr>
            <a:spLocks noGrp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842407">
              <a:defRPr sz="1900">
                <a:solidFill>
                  <a:schemeClr val="tx1"/>
                </a:solidFill>
                <a:latin typeface="Arial" charset="0"/>
              </a:defRPr>
            </a:lvl1pPr>
            <a:lvl2pPr marL="702756" indent="-270291" defTabSz="842407">
              <a:defRPr sz="1900">
                <a:solidFill>
                  <a:schemeClr val="tx1"/>
                </a:solidFill>
                <a:latin typeface="Arial" charset="0"/>
              </a:defRPr>
            </a:lvl2pPr>
            <a:lvl3pPr marL="1081164" indent="-216233" defTabSz="842407">
              <a:defRPr sz="1900">
                <a:solidFill>
                  <a:schemeClr val="tx1"/>
                </a:solidFill>
                <a:latin typeface="Arial" charset="0"/>
              </a:defRPr>
            </a:lvl3pPr>
            <a:lvl4pPr marL="1513629" indent="-216233" defTabSz="842407">
              <a:defRPr sz="1900">
                <a:solidFill>
                  <a:schemeClr val="tx1"/>
                </a:solidFill>
                <a:latin typeface="Arial" charset="0"/>
              </a:defRPr>
            </a:lvl4pPr>
            <a:lvl5pPr marL="1946095" indent="-216233" defTabSz="842407">
              <a:defRPr sz="1900">
                <a:solidFill>
                  <a:schemeClr val="tx1"/>
                </a:solidFill>
                <a:latin typeface="Arial" charset="0"/>
              </a:defRPr>
            </a:lvl5pPr>
            <a:lvl6pPr marL="2378560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6pPr>
            <a:lvl7pPr marL="2811026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7pPr>
            <a:lvl8pPr marL="3243491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8pPr>
            <a:lvl9pPr marL="3675957" indent="-216233" defTabSz="8424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000"/>
              <a:t>ZERO DRAFT</a:t>
            </a:r>
          </a:p>
        </p:txBody>
      </p:sp>
    </p:spTree>
    <p:extLst>
      <p:ext uri="{BB962C8B-B14F-4D97-AF65-F5344CB8AC3E}">
        <p14:creationId xmlns:p14="http://schemas.microsoft.com/office/powerpoint/2010/main" val="794825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9FDF0-1387-45F4-9433-034BADE774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12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F7A9-67ED-479B-BA25-CC0747E2515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713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F7A9-67ED-479B-BA25-CC0747E2515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035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F7A9-67ED-479B-BA25-CC0747E2515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205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F7A9-67ED-479B-BA25-CC0747E2515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2058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F7A9-67ED-479B-BA25-CC0747E2515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911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F7A9-67ED-479B-BA25-CC0747E2515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7372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F7A9-67ED-479B-BA25-CC0747E2515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210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F7A9-67ED-479B-BA25-CC0747E2515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036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F7A9-67ED-479B-BA25-CC0747E2515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303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F7A9-67ED-479B-BA25-CC0747E25151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5211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F7A9-67ED-479B-BA25-CC0747E25151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1710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650875"/>
            <a:ext cx="4651375" cy="3487738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488" y="4354843"/>
            <a:ext cx="5001025" cy="41384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754952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650875"/>
            <a:ext cx="4651375" cy="3487738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488" y="4354843"/>
            <a:ext cx="5001025" cy="41384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645010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650875"/>
            <a:ext cx="4651375" cy="3487738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488" y="4354843"/>
            <a:ext cx="5001025" cy="41384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166860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ZERO DRAFT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95E364-DCEA-48C9-9FCD-C0F3FEAC4D3E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66437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F7A9-67ED-479B-BA25-CC0747E25151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8303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F7A9-67ED-479B-BA25-CC0747E25151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8030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F7A9-67ED-479B-BA25-CC0747E25151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009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01/06/18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01/06/18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01/06/18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01/06/18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A review of equitable revenue sharing </a:t>
            </a:r>
            <a:r>
              <a:rPr lang="en-US" dirty="0" smtClean="0"/>
              <a:t>in Kenya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May 31,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34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Review of intergovernmental finances in Kenya under the first and second bases for revenue sharing</a:t>
            </a:r>
          </a:p>
          <a:p>
            <a:r>
              <a:rPr lang="en-US" dirty="0" smtClean="0"/>
              <a:t>Seeks to inform development of third basis for equitable revenue sharing</a:t>
            </a:r>
          </a:p>
          <a:p>
            <a:r>
              <a:rPr lang="en-US" dirty="0" smtClean="0"/>
              <a:t>Review looks at current system from three perspectives:</a:t>
            </a:r>
          </a:p>
          <a:p>
            <a:pPr lvl="1"/>
            <a:r>
              <a:rPr lang="en-US"/>
              <a:t>Where does ES fit into the wider </a:t>
            </a:r>
            <a:r>
              <a:rPr lang="en-US" smtClean="0"/>
              <a:t>intergovernmental </a:t>
            </a:r>
            <a:r>
              <a:rPr lang="en-US"/>
              <a:t>finance system?</a:t>
            </a:r>
          </a:p>
          <a:p>
            <a:pPr lvl="1"/>
            <a:r>
              <a:rPr lang="en-US" smtClean="0"/>
              <a:t>Review </a:t>
            </a:r>
            <a:r>
              <a:rPr lang="en-US" dirty="0" smtClean="0"/>
              <a:t>/ analysis </a:t>
            </a:r>
            <a:r>
              <a:rPr lang="en-US" smtClean="0"/>
              <a:t>of current allocation </a:t>
            </a:r>
            <a:r>
              <a:rPr lang="en-US" dirty="0" smtClean="0"/>
              <a:t>pattern: is the money going ‘where it should’?</a:t>
            </a:r>
          </a:p>
          <a:p>
            <a:pPr lvl="1"/>
            <a:r>
              <a:rPr lang="en-US" smtClean="0"/>
              <a:t>Technical </a:t>
            </a:r>
            <a:r>
              <a:rPr lang="en-US" dirty="0" smtClean="0"/>
              <a:t>review of the horizontal allocation formula: does the ES adhere to good transfer design practices?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82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Role of ES in the </a:t>
            </a:r>
            <a:br>
              <a:rPr lang="en-US" smtClean="0"/>
            </a:br>
            <a:r>
              <a:rPr lang="en-US" smtClean="0"/>
              <a:t>intergovernment finance system</a:t>
            </a:r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mtClean="0"/>
              <a:t>Before considering the horizontal allocation of the Kenya ES, what role does it play?</a:t>
            </a:r>
          </a:p>
          <a:p>
            <a:r>
              <a:rPr lang="en-US" smtClean="0"/>
              <a:t>Different countries have chosen different options...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20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Overall structure of the transfer system: Option A</a:t>
            </a:r>
          </a:p>
        </p:txBody>
      </p:sp>
      <p:pic>
        <p:nvPicPr>
          <p:cNvPr id="266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520" y="2133600"/>
            <a:ext cx="5704742" cy="4102100"/>
          </a:xfrm>
          <a:noFill/>
        </p:spPr>
      </p:pic>
    </p:spTree>
    <p:extLst>
      <p:ext uri="{BB962C8B-B14F-4D97-AF65-F5344CB8AC3E}">
        <p14:creationId xmlns:p14="http://schemas.microsoft.com/office/powerpoint/2010/main" val="136418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Overall structure of the transfer system: Option B</a:t>
            </a:r>
          </a:p>
        </p:txBody>
      </p:sp>
      <p:pic>
        <p:nvPicPr>
          <p:cNvPr id="28675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520" y="2133600"/>
            <a:ext cx="5704742" cy="4102100"/>
          </a:xfrm>
          <a:noFill/>
        </p:spPr>
      </p:pic>
    </p:spTree>
    <p:extLst>
      <p:ext uri="{BB962C8B-B14F-4D97-AF65-F5344CB8AC3E}">
        <p14:creationId xmlns:p14="http://schemas.microsoft.com/office/powerpoint/2010/main" val="204635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Overall structure of the transfer system: Option C</a:t>
            </a:r>
          </a:p>
        </p:txBody>
      </p:sp>
      <p:pic>
        <p:nvPicPr>
          <p:cNvPr id="29699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4323" y="2133600"/>
            <a:ext cx="5704743" cy="4102100"/>
          </a:xfrm>
          <a:noFill/>
        </p:spPr>
      </p:pic>
    </p:spTree>
    <p:extLst>
      <p:ext uri="{BB962C8B-B14F-4D97-AF65-F5344CB8AC3E}">
        <p14:creationId xmlns:p14="http://schemas.microsoft.com/office/powerpoint/2010/main" val="131656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Overall structure of the transfer system: Option C’</a:t>
            </a:r>
          </a:p>
        </p:txBody>
      </p:sp>
      <p:pic>
        <p:nvPicPr>
          <p:cNvPr id="30723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4323" y="2133600"/>
            <a:ext cx="5704743" cy="4102100"/>
          </a:xfrm>
          <a:noFill/>
        </p:spPr>
      </p:pic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946" y="3159270"/>
            <a:ext cx="2206869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672" y="3167063"/>
            <a:ext cx="20574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50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Overall structure of the transfer system: Option D</a:t>
            </a:r>
          </a:p>
        </p:txBody>
      </p:sp>
      <p:pic>
        <p:nvPicPr>
          <p:cNvPr id="3174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520" y="2205038"/>
            <a:ext cx="5704742" cy="4102100"/>
          </a:xfrm>
          <a:noFill/>
        </p:spPr>
      </p:pic>
    </p:spTree>
    <p:extLst>
      <p:ext uri="{BB962C8B-B14F-4D97-AF65-F5344CB8AC3E}">
        <p14:creationId xmlns:p14="http://schemas.microsoft.com/office/powerpoint/2010/main" val="193765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3600" smtClean="0"/>
              <a:t>Kenya choose (mostly) Option A</a:t>
            </a:r>
            <a:endParaRPr lang="en-US" sz="360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559978"/>
            <a:ext cx="3354746" cy="241198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475018" y="1456068"/>
            <a:ext cx="451658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smtClean="0"/>
              <a:t>Does not work well in countries where </a:t>
            </a:r>
            <a:r>
              <a:rPr lang="en-US" sz="2400"/>
              <a:t>subnational government are </a:t>
            </a:r>
            <a:r>
              <a:rPr lang="en-US" sz="2400" smtClean="0"/>
              <a:t>NOT effective</a:t>
            </a:r>
            <a:r>
              <a:rPr lang="en-US" sz="2400"/>
              <a:t>, responsive and accountable </a:t>
            </a:r>
            <a:r>
              <a:rPr lang="en-US" sz="2400" smtClean="0"/>
              <a:t>: e.g., Nigeria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smtClean="0"/>
              <a:t>Risks under-funding important local public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smtClean="0"/>
              <a:t>Formula can be used to link financial allocation to subnational functions and expenditure responsibilities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smtClean="0"/>
              <a:t>Good example: South Africa’s Provincial Equitable Shares (PES)</a:t>
            </a:r>
            <a:endParaRPr lang="en-US" sz="2400"/>
          </a:p>
        </p:txBody>
      </p:sp>
      <p:sp>
        <p:nvSpPr>
          <p:cNvPr id="8" name="TextBox 7"/>
          <p:cNvSpPr txBox="1"/>
          <p:nvPr/>
        </p:nvSpPr>
        <p:spPr>
          <a:xfrm>
            <a:off x="284018" y="4191467"/>
            <a:ext cx="4343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smtClean="0"/>
              <a:t>Can work well in countries where </a:t>
            </a:r>
            <a:r>
              <a:rPr lang="en-US" sz="2400"/>
              <a:t>subnational </a:t>
            </a:r>
            <a:r>
              <a:rPr lang="en-US" sz="2400" smtClean="0"/>
              <a:t>government are effective</a:t>
            </a:r>
            <a:r>
              <a:rPr lang="en-US" sz="2400"/>
              <a:t>, responsive and </a:t>
            </a:r>
            <a:r>
              <a:rPr lang="en-US" sz="2400" smtClean="0"/>
              <a:t>accountable: e.g., Germany, Canada</a:t>
            </a:r>
          </a:p>
        </p:txBody>
      </p:sp>
    </p:spTree>
    <p:extLst>
      <p:ext uri="{BB962C8B-B14F-4D97-AF65-F5344CB8AC3E}">
        <p14:creationId xmlns:p14="http://schemas.microsoft.com/office/powerpoint/2010/main" val="89779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Kenya: “Finance follows functions” 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Vertical allocation of ES in Kenya is driven (in part) by functional assignment...</a:t>
            </a:r>
          </a:p>
          <a:p>
            <a:r>
              <a:rPr lang="en-US" smtClean="0"/>
              <a:t>... but horizontal allocation of ES is only (very) loosely driven by functional assignment</a:t>
            </a:r>
          </a:p>
          <a:p>
            <a:pPr lvl="1"/>
            <a:r>
              <a:rPr lang="en-US" smtClean="0"/>
              <a:t>The horizontal allocation loses the link between the allocation of funds and the functional responsibilities of counties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43600" y="1495423"/>
            <a:ext cx="56292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344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L 0.82552 0.002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267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South Africa PES example: </a:t>
            </a:r>
            <a:br>
              <a:rPr lang="en-US" smtClean="0"/>
            </a:br>
            <a:r>
              <a:rPr lang="en-US" smtClean="0"/>
              <a:t>“Finance follows functions” (1)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/>
              <a:t>Provincial Equitable Shares </a:t>
            </a:r>
            <a:r>
              <a:rPr lang="en-US" smtClean="0"/>
              <a:t> (PES) formula </a:t>
            </a:r>
            <a:r>
              <a:rPr lang="en-US"/>
              <a:t>consists of six components that capture the relative demand for services amongst provinces </a:t>
            </a:r>
          </a:p>
          <a:p>
            <a:r>
              <a:rPr lang="en-US" smtClean="0"/>
              <a:t>Health</a:t>
            </a:r>
            <a:r>
              <a:rPr lang="en-US"/>
              <a:t>, Education, Basic, Poverty, Institutional and Economic </a:t>
            </a:r>
          </a:p>
          <a:p>
            <a:r>
              <a:rPr lang="en-US" smtClean="0"/>
              <a:t>4 </a:t>
            </a:r>
            <a:r>
              <a:rPr lang="en-US"/>
              <a:t>of the 6 components rely on population figures </a:t>
            </a:r>
          </a:p>
          <a:p>
            <a:r>
              <a:rPr lang="en-US" smtClean="0"/>
              <a:t>The </a:t>
            </a:r>
            <a:r>
              <a:rPr lang="en-US"/>
              <a:t>weighting per component does not prescribe how the PES should be spent </a:t>
            </a:r>
          </a:p>
          <a:p>
            <a:r>
              <a:rPr lang="en-US" smtClean="0"/>
              <a:t>The </a:t>
            </a:r>
            <a:r>
              <a:rPr lang="en-US"/>
              <a:t>money is unconditional therefore allowing provinces the flexibility to budget their resources the best way possible in order to provide services to their people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5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South Africa PES example: </a:t>
            </a:r>
            <a:br>
              <a:rPr lang="en-US" smtClean="0"/>
            </a:br>
            <a:r>
              <a:rPr lang="en-US" smtClean="0"/>
              <a:t>“Finance follows functions” (2)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4654938"/>
            <a:ext cx="8229600" cy="2050661"/>
          </a:xfrm>
        </p:spPr>
        <p:txBody>
          <a:bodyPr>
            <a:normAutofit fontScale="70000" lnSpcReduction="20000"/>
          </a:bodyPr>
          <a:lstStyle/>
          <a:p>
            <a:r>
              <a:rPr lang="en-US" smtClean="0"/>
              <a:t>Total PES Fund: Rand 383 billion (2015/2016)</a:t>
            </a:r>
          </a:p>
          <a:p>
            <a:r>
              <a:rPr lang="en-US" smtClean="0"/>
              <a:t>PES = Ed + H + B + P + Ec + I</a:t>
            </a:r>
          </a:p>
          <a:p>
            <a:r>
              <a:rPr lang="en-US" smtClean="0"/>
              <a:t>For instance: Eastern Cape Province has </a:t>
            </a:r>
            <a:r>
              <a:rPr lang="en-US"/>
              <a:t>1.9 </a:t>
            </a:r>
            <a:r>
              <a:rPr lang="en-US" smtClean="0"/>
              <a:t>million out of total 12.4 </a:t>
            </a:r>
            <a:r>
              <a:rPr lang="en-US"/>
              <a:t>million </a:t>
            </a:r>
            <a:r>
              <a:rPr lang="en-US" smtClean="0"/>
              <a:t>school-aged population (15</a:t>
            </a:r>
            <a:r>
              <a:rPr lang="en-US"/>
              <a:t>%</a:t>
            </a:r>
            <a:r>
              <a:rPr lang="en-US" smtClean="0"/>
              <a:t>) </a:t>
            </a:r>
          </a:p>
          <a:p>
            <a:pPr lvl="1"/>
            <a:r>
              <a:rPr lang="en-US" smtClean="0"/>
              <a:t>R ( 0.48 * 383 bn) /12.4 mn = R 14,825  per school-aged child</a:t>
            </a:r>
          </a:p>
          <a:p>
            <a:pPr lvl="1"/>
            <a:r>
              <a:rPr lang="en-US" smtClean="0"/>
              <a:t>R </a:t>
            </a:r>
            <a:r>
              <a:rPr lang="en-US"/>
              <a:t>( 0.48 * 383 bn) </a:t>
            </a:r>
            <a:r>
              <a:rPr lang="en-US" smtClean="0"/>
              <a:t>* (15%) </a:t>
            </a:r>
            <a:r>
              <a:rPr lang="en-US"/>
              <a:t>= R </a:t>
            </a:r>
            <a:r>
              <a:rPr lang="en-US" smtClean="0"/>
              <a:t>27.6 billion</a:t>
            </a:r>
            <a:endParaRPr lang="en-US"/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pPr lvl="1"/>
            <a:endParaRPr lang="en-US"/>
          </a:p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48690"/>
            <a:ext cx="8229600" cy="2867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14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smtClean="0"/>
              <a:t>Affordable client-based financial norms </a:t>
            </a:r>
            <a:r>
              <a:rPr lang="en-US" sz="3600" i="1" smtClean="0"/>
              <a:t>versus</a:t>
            </a:r>
            <a:r>
              <a:rPr lang="en-US" sz="3600" smtClean="0"/>
              <a:t> “costing expenditure needs”</a:t>
            </a:r>
            <a:endParaRPr lang="en-US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A “costing approach” results in unaffordable (wish-list) service delivery standards  </a:t>
            </a:r>
          </a:p>
          <a:p>
            <a:pPr lvl="1"/>
            <a:r>
              <a:rPr lang="en-US" smtClean="0"/>
              <a:t>Each sector will set high service delivery standards without regard to affordability</a:t>
            </a:r>
          </a:p>
          <a:p>
            <a:pPr lvl="1"/>
            <a:r>
              <a:rPr lang="en-US" smtClean="0"/>
              <a:t>Costing of unaffordable standards will perpetuate unrealistic expectations and result in failure of counties to meet these expectations</a:t>
            </a:r>
          </a:p>
          <a:p>
            <a:r>
              <a:rPr lang="en-US"/>
              <a:t>A functional approach results in </a:t>
            </a:r>
            <a:r>
              <a:rPr lang="en-US" u="sng"/>
              <a:t>affordable</a:t>
            </a:r>
            <a:r>
              <a:rPr lang="en-US"/>
              <a:t> client-based financial norm for services</a:t>
            </a:r>
          </a:p>
          <a:p>
            <a:pPr lvl="1"/>
            <a:r>
              <a:rPr lang="en-US"/>
              <a:t>Based on the client-based financial norms, work with sectors to provide counties with planning guidance for service delivery (within resource constraint) </a:t>
            </a:r>
            <a:r>
              <a:rPr lang="en-US" smtClean="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44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The role of own source revenues in intergovernmental finances in Kenya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mtClean="0"/>
              <a:t>In many countries (e.g., Russia</a:t>
            </a:r>
            <a:r>
              <a:rPr lang="en-US"/>
              <a:t>, Germany, Nigeria, Indonesia, </a:t>
            </a:r>
            <a:r>
              <a:rPr lang="en-US" smtClean="0"/>
              <a:t>Ethiopia) subnational </a:t>
            </a:r>
            <a:r>
              <a:rPr lang="en-US"/>
              <a:t>governments have considerable own and shared revenues </a:t>
            </a:r>
            <a:r>
              <a:rPr lang="en-US" smtClean="0"/>
              <a:t>- which needs </a:t>
            </a:r>
            <a:r>
              <a:rPr lang="en-US"/>
              <a:t>to be </a:t>
            </a:r>
            <a:r>
              <a:rPr lang="en-US" smtClean="0"/>
              <a:t>equalized</a:t>
            </a:r>
            <a:endParaRPr lang="en-US"/>
          </a:p>
          <a:p>
            <a:r>
              <a:rPr lang="en-US" smtClean="0"/>
              <a:t>By constitutional design, only a limited role for own source revenues  in Kenya ( &lt;10% of county finance)</a:t>
            </a:r>
          </a:p>
          <a:p>
            <a:r>
              <a:rPr lang="en-US" smtClean="0"/>
              <a:t>Similar to provinces in South Africa (3%), local governments in the Netherlands (4%) and many other unitary countries</a:t>
            </a:r>
          </a:p>
          <a:p>
            <a:r>
              <a:rPr lang="en-US" smtClean="0"/>
              <a:t>As such, revenue equalization is much less relevant in Kenya than in some other decentralized systems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0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Revenue equalization and </a:t>
            </a:r>
            <a:br>
              <a:rPr lang="en-US" smtClean="0"/>
            </a:br>
            <a:r>
              <a:rPr lang="en-US" smtClean="0"/>
              <a:t>stimulating revenue effort (1)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62400"/>
          </a:xfrm>
        </p:spPr>
        <p:txBody>
          <a:bodyPr>
            <a:normAutofit fontScale="92500" lnSpcReduction="10000"/>
          </a:bodyPr>
          <a:lstStyle/>
          <a:p>
            <a:r>
              <a:rPr lang="en-US" smtClean="0"/>
              <a:t>Fiscal </a:t>
            </a:r>
            <a:r>
              <a:rPr lang="en-US"/>
              <a:t>capacity </a:t>
            </a:r>
            <a:r>
              <a:rPr lang="en-US" smtClean="0"/>
              <a:t>(revenue potential) reflects </a:t>
            </a:r>
            <a:r>
              <a:rPr lang="en-US"/>
              <a:t>the ability of a local government to generate revenues or the revenue potential</a:t>
            </a:r>
            <a:r>
              <a:rPr lang="en-US" smtClean="0"/>
              <a:t>.</a:t>
            </a:r>
          </a:p>
          <a:p>
            <a:r>
              <a:rPr lang="en-US"/>
              <a:t>Fiscal capacity is </a:t>
            </a:r>
            <a:r>
              <a:rPr lang="en-US" smtClean="0"/>
              <a:t>extremely hard </a:t>
            </a:r>
            <a:r>
              <a:rPr lang="en-US"/>
              <a:t>to measure </a:t>
            </a:r>
            <a:r>
              <a:rPr lang="en-US" smtClean="0"/>
              <a:t>properly: </a:t>
            </a:r>
          </a:p>
          <a:p>
            <a:pPr lvl="1"/>
            <a:r>
              <a:rPr lang="en-US" altLang="en-US" smtClean="0">
                <a:cs typeface="Times New Roman" pitchFamily="18" charset="0"/>
              </a:rPr>
              <a:t>Actual </a:t>
            </a:r>
            <a:r>
              <a:rPr lang="en-US" altLang="en-US">
                <a:cs typeface="Times New Roman" pitchFamily="18" charset="0"/>
              </a:rPr>
              <a:t>local revenue collections </a:t>
            </a:r>
            <a:r>
              <a:rPr lang="en-US" altLang="en-US" smtClean="0">
                <a:cs typeface="Times New Roman" pitchFamily="18" charset="0"/>
              </a:rPr>
              <a:t>are not a </a:t>
            </a:r>
            <a:r>
              <a:rPr lang="en-US" altLang="en-US" smtClean="0"/>
              <a:t>good </a:t>
            </a:r>
            <a:r>
              <a:rPr lang="en-US" altLang="en-US"/>
              <a:t>measure </a:t>
            </a:r>
            <a:r>
              <a:rPr lang="en-US" altLang="en-US" smtClean="0"/>
              <a:t>of revenue capacity (nor of revenue effort)</a:t>
            </a:r>
          </a:p>
          <a:p>
            <a:r>
              <a:rPr lang="en-US" altLang="en-US" smtClean="0"/>
              <a:t>Fiscal </a:t>
            </a:r>
            <a:r>
              <a:rPr lang="en-US" altLang="en-US"/>
              <a:t>capacity equalization is often more appropriate for larger (federal) countries </a:t>
            </a:r>
          </a:p>
          <a:p>
            <a:pPr lvl="1"/>
            <a:endParaRPr lang="en-US" alt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6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Revenue equalization and </a:t>
            </a:r>
            <a:br>
              <a:rPr lang="en-US" smtClean="0"/>
            </a:br>
            <a:r>
              <a:rPr lang="en-US" smtClean="0"/>
              <a:t>stimulating revenue effort (2)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Fiscal effort (actual revenue collections as a proportion of fiscal capacity) is equally hard to measure</a:t>
            </a:r>
          </a:p>
          <a:p>
            <a:pPr lvl="1"/>
            <a:r>
              <a:rPr lang="en-US" altLang="en-US" smtClean="0"/>
              <a:t>Revenue </a:t>
            </a:r>
            <a:r>
              <a:rPr lang="en-US" altLang="en-US"/>
              <a:t>increase over time is also not a good measure of fiscal </a:t>
            </a:r>
            <a:r>
              <a:rPr lang="en-US" altLang="en-US" smtClean="0"/>
              <a:t>effort</a:t>
            </a:r>
          </a:p>
          <a:p>
            <a:r>
              <a:rPr lang="en-US" altLang="en-US" smtClean="0"/>
              <a:t>Hard to stimulate revenue effort through performance (grant) incentives</a:t>
            </a:r>
          </a:p>
          <a:p>
            <a:r>
              <a:rPr lang="en-US" altLang="en-US" smtClean="0"/>
              <a:t>More important: ad hoc grants provide a major disincentive for collecting own source revenues (in contrast, a well-designed formula-based grant provides a hard budget constraint)</a:t>
            </a:r>
          </a:p>
          <a:p>
            <a:pPr lvl="1"/>
            <a:endParaRPr lang="en-US" alt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99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Balancing different objectives in Kenya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smtClean="0"/>
              <a:t>Article 203 of the Constitution assigns different—sometimes competing—objectives to the equitable revenue sharing formula, e.g,:</a:t>
            </a:r>
          </a:p>
          <a:p>
            <a:pPr lvl="1"/>
            <a:r>
              <a:rPr lang="en-US" smtClean="0"/>
              <a:t>the </a:t>
            </a:r>
            <a:r>
              <a:rPr lang="en-US"/>
              <a:t>need to ensure that county governments are able to perform the functions allocated to them</a:t>
            </a:r>
            <a:r>
              <a:rPr lang="en-US" smtClean="0"/>
              <a:t>;</a:t>
            </a:r>
          </a:p>
          <a:p>
            <a:pPr lvl="1"/>
            <a:r>
              <a:rPr lang="en-US" smtClean="0"/>
              <a:t>economic </a:t>
            </a:r>
            <a:r>
              <a:rPr lang="en-US"/>
              <a:t>disparities within and among counties and the need to remedy them</a:t>
            </a:r>
            <a:r>
              <a:rPr lang="en-US" smtClean="0"/>
              <a:t>;</a:t>
            </a:r>
          </a:p>
          <a:p>
            <a:pPr lvl="1"/>
            <a:r>
              <a:rPr lang="en-US"/>
              <a:t>to provide incentives for each county to optimise its capacity to raise revenue;</a:t>
            </a:r>
            <a:endParaRPr lang="en-US" smtClean="0"/>
          </a:p>
          <a:p>
            <a:r>
              <a:rPr lang="en-US" smtClean="0"/>
              <a:t>The allocation formula (implicitly or explicitly) needs to balance these competing objectives:</a:t>
            </a:r>
          </a:p>
          <a:p>
            <a:pPr lvl="1"/>
            <a:r>
              <a:rPr lang="en-US" smtClean="0"/>
              <a:t>Not enough redistribution may cause political instability</a:t>
            </a:r>
          </a:p>
          <a:p>
            <a:pPr lvl="1"/>
            <a:r>
              <a:rPr lang="en-US" smtClean="0"/>
              <a:t>Too much re-distribution may cause under-funding of areas that are Kenya’s engines of economic growth</a:t>
            </a:r>
            <a:endParaRPr lang="en-US"/>
          </a:p>
          <a:p>
            <a:pPr marL="457200" lvl="1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85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Analysis </a:t>
            </a:r>
            <a:r>
              <a:rPr lang="en-US" dirty="0"/>
              <a:t>of </a:t>
            </a:r>
            <a:r>
              <a:rPr lang="en-US" dirty="0" smtClean="0"/>
              <a:t>horizontal distribution </a:t>
            </a:r>
            <a:br>
              <a:rPr lang="en-US" dirty="0" smtClean="0"/>
            </a:br>
            <a:r>
              <a:rPr lang="en-US" dirty="0" smtClean="0"/>
              <a:t>of Equitable Shares allocations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0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Basis for distributing Equitable Shares: FY 2013/14 – 2018/19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917782"/>
              </p:ext>
            </p:extLst>
          </p:nvPr>
        </p:nvGraphicFramePr>
        <p:xfrm>
          <a:off x="562539" y="1981201"/>
          <a:ext cx="8018922" cy="2523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7848"/>
                <a:gridCol w="2742471"/>
                <a:gridCol w="2628603"/>
              </a:tblGrid>
              <a:tr h="5797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</a:rPr>
                        <a:t>Parameter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</a:rPr>
                        <a:t>First basis % weights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</a:rPr>
                        <a:t>FY 2013/14 – 2015/16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</a:rPr>
                        <a:t>Second Basis % weights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</a:rPr>
                        <a:t>FY 2016/17 -2018/19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Population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45%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45%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Equal Share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25%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26%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Poverty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20%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18%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Land Area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8%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8%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Fiscal Effort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2%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2%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92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Development Factor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</a:rPr>
                        <a:t> </a:t>
                      </a:r>
                      <a:r>
                        <a:rPr lang="en-ZA" sz="1800" dirty="0" smtClean="0">
                          <a:effectLst/>
                        </a:rPr>
                        <a:t>-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1%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86800" y="1600200"/>
            <a:ext cx="8486775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41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405E-6 L 0.99427 0.001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5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599"/>
            <a:ext cx="7772400" cy="45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 capita ES allocation, FY </a:t>
            </a:r>
            <a:r>
              <a:rPr lang="en-US" dirty="0" smtClean="0"/>
              <a:t>2018/19 (1)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749615" y="4800600"/>
            <a:ext cx="3733800" cy="99060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423359" y="1974012"/>
            <a:ext cx="1039483" cy="266700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65430" y="4054042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/>
                </a:solidFill>
              </a:rPr>
              <a:t>Are the large (highly populous) Counties getting enough?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00609" y="1843592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/>
                </a:solidFill>
              </a:rPr>
              <a:t>Are the small (least populous) Counties getting too much?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17797" y="1267688"/>
            <a:ext cx="3104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National average – </a:t>
            </a:r>
            <a:r>
              <a:rPr lang="en-US" dirty="0" err="1" smtClean="0"/>
              <a:t>Ksh</a:t>
            </a:r>
            <a:r>
              <a:rPr lang="en-US" smtClean="0"/>
              <a:t> 8,000</a:t>
            </a:r>
          </a:p>
          <a:p>
            <a:r>
              <a:rPr lang="en-US" smtClean="0"/>
              <a:t>Unweighted avg. – Ksh 10,000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5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/>
      <p:bldP spid="8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Implication of 2018/19 ES formula:</a:t>
            </a:r>
            <a:br>
              <a:rPr lang="en-US" smtClean="0"/>
            </a:br>
            <a:r>
              <a:rPr lang="en-US" smtClean="0"/>
              <a:t>mathematical equivalence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28136"/>
              </p:ext>
            </p:extLst>
          </p:nvPr>
        </p:nvGraphicFramePr>
        <p:xfrm>
          <a:off x="533400" y="2438400"/>
          <a:ext cx="8018922" cy="2523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1061"/>
                <a:gridCol w="1857939"/>
                <a:gridCol w="1828800"/>
                <a:gridCol w="2761122"/>
              </a:tblGrid>
              <a:tr h="5797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effectLst/>
                        </a:rPr>
                        <a:t>Parameter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effectLst/>
                        </a:rPr>
                        <a:t>Second </a:t>
                      </a:r>
                      <a:r>
                        <a:rPr lang="en-ZA" sz="1800" smtClean="0">
                          <a:effectLst/>
                        </a:rPr>
                        <a:t>Basis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%</a:t>
                      </a:r>
                      <a:r>
                        <a:rPr lang="en-ZA" sz="1800" baseline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- KSh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Per Client /</a:t>
                      </a:r>
                      <a:r>
                        <a:rPr lang="en-US" sz="1800" baseline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Unit Allocation (KSh)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Per</a:t>
                      </a:r>
                      <a:r>
                        <a:rPr lang="en-US" sz="1800" baseline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Client / Unit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Population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45</a:t>
                      </a:r>
                      <a:r>
                        <a:rPr lang="en-AU" sz="1800" smtClean="0">
                          <a:effectLst/>
                        </a:rPr>
                        <a:t>% - 141.3 bn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2,910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Person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Equal Share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26</a:t>
                      </a:r>
                      <a:r>
                        <a:rPr lang="en-AU" sz="1800" smtClean="0">
                          <a:effectLst/>
                        </a:rPr>
                        <a:t>% </a:t>
                      </a:r>
                      <a:r>
                        <a:rPr lang="en-AU" sz="1800" baseline="0" smtClean="0">
                          <a:effectLst/>
                        </a:rPr>
                        <a:t> - 81.6 bn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1.7 billion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County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Poverty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18</a:t>
                      </a:r>
                      <a:r>
                        <a:rPr lang="en-AU" sz="1800" smtClean="0">
                          <a:effectLst/>
                        </a:rPr>
                        <a:t>% - 56.5</a:t>
                      </a:r>
                      <a:r>
                        <a:rPr lang="en-AU" sz="1800" baseline="0" smtClean="0">
                          <a:effectLst/>
                        </a:rPr>
                        <a:t> bn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2,580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Poor Person*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Land Area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8</a:t>
                      </a:r>
                      <a:r>
                        <a:rPr lang="en-AU" sz="1800" smtClean="0">
                          <a:effectLst/>
                        </a:rPr>
                        <a:t>% - 25.1 bn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43,200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Square</a:t>
                      </a:r>
                      <a:r>
                        <a:rPr lang="en-US" sz="1800" baseline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Kilometer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Fiscal Effort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2</a:t>
                      </a:r>
                      <a:r>
                        <a:rPr lang="en-AU" sz="1800" smtClean="0">
                          <a:effectLst/>
                        </a:rPr>
                        <a:t>% - 6.3</a:t>
                      </a:r>
                      <a:r>
                        <a:rPr lang="en-AU" sz="1800" baseline="0" smtClean="0">
                          <a:effectLst/>
                        </a:rPr>
                        <a:t> bn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5.1 million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Per Cap.</a:t>
                      </a:r>
                      <a:r>
                        <a:rPr lang="en-US" sz="1800" baseline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Rev. Increment</a:t>
                      </a:r>
                      <a:endParaRPr lang="en-US" sz="180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Dev. Factor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1% - 3.1 bn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7200" y="563880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But, how does this distribution link to county functions?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44637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828800"/>
            <a:ext cx="10749833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52400" y="1676400"/>
            <a:ext cx="13716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Per capita ES allocation, FY 2018/19 (2)</a:t>
            </a:r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824487"/>
            <a:ext cx="904875" cy="41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6400800"/>
            <a:ext cx="5334000" cy="2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own Arrow 2"/>
          <p:cNvSpPr/>
          <p:nvPr/>
        </p:nvSpPr>
        <p:spPr>
          <a:xfrm>
            <a:off x="2362200" y="5867400"/>
            <a:ext cx="4572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3311235" y="5867400"/>
            <a:ext cx="4572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4239491" y="5867400"/>
            <a:ext cx="4572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4953000" y="5867400"/>
            <a:ext cx="4572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5716951" y="5867400"/>
            <a:ext cx="4572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6553200" y="5867400"/>
            <a:ext cx="4572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39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6.93642E-7 L -0.31389 -0.0055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94" y="-2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Budget execution performance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76438"/>
            <a:ext cx="8783546" cy="320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58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Technical </a:t>
            </a:r>
            <a:r>
              <a:rPr lang="en-US" dirty="0"/>
              <a:t>review of the horizontal allocation </a:t>
            </a:r>
            <a:r>
              <a:rPr lang="en-US" dirty="0" smtClean="0"/>
              <a:t>formula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4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Universally accepted principles of sounds transfer </a:t>
            </a:r>
            <a:r>
              <a:rPr lang="en-US" smtClean="0"/>
              <a:t>design (1)</a:t>
            </a:r>
            <a:endParaRPr lang="en-US" altLang="en-US" smtClean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6336455"/>
              </p:ext>
            </p:extLst>
          </p:nvPr>
        </p:nvGraphicFramePr>
        <p:xfrm>
          <a:off x="457200" y="1600200"/>
          <a:ext cx="8229600" cy="494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Principle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Meaning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Assessment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u="sng" smtClean="0"/>
                        <a:t>1. Clear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Clear stated objective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No clear objective(s)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en-US" sz="1800" u="sng" smtClean="0"/>
                        <a:t>2. Revenues adequacy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smtClean="0"/>
                        <a:t>Transfers should provide adequate resources for purpose at hand (avoid unfunded mandates)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Unclear, as</a:t>
                      </a:r>
                      <a:r>
                        <a:rPr lang="en-US" baseline="0" smtClean="0"/>
                        <a:t>  objective is unclear and there are no costed service delivery standards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altLang="en-US" sz="1800" u="sng" smtClean="0"/>
                        <a:t>3. Preserving budget autonomy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smtClean="0"/>
                        <a:t>Conditions placed on transfers should balance national priorities and local autonomy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County</a:t>
                      </a:r>
                      <a:r>
                        <a:rPr lang="en-US" baseline="0" smtClean="0"/>
                        <a:t> autonomy is important, but current fornula under-emphasizes constitutional responsibilties of CGs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altLang="en-US" sz="1800" u="sng" smtClean="0"/>
                        <a:t>4.</a:t>
                      </a:r>
                      <a:r>
                        <a:rPr lang="en-GB" altLang="en-US" sz="1800" u="sng" baseline="0" smtClean="0"/>
                        <a:t> </a:t>
                      </a:r>
                      <a:r>
                        <a:rPr lang="en-GB" altLang="en-US" sz="1800" u="sng" smtClean="0"/>
                        <a:t>Enhancing equity and fairness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1800" smtClean="0"/>
                        <a:t>The transfer mechanism should support a fair allocation of resources</a:t>
                      </a:r>
                      <a:r>
                        <a:rPr lang="en-US" altLang="en-US" sz="1800" smtClean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Seems pro-poor (OK)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en-US" sz="1800" u="sng" smtClean="0"/>
                        <a:t>5. Stability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smtClean="0"/>
                        <a:t>Allocation should be predictable over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OK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54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Universally accepted principles of sounds transfer </a:t>
            </a:r>
            <a:r>
              <a:rPr lang="en-US" smtClean="0"/>
              <a:t>design (2)</a:t>
            </a:r>
            <a:endParaRPr lang="en-US" altLang="en-US" smtClean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1590610"/>
              </p:ext>
            </p:extLst>
          </p:nvPr>
        </p:nvGraphicFramePr>
        <p:xfrm>
          <a:off x="457200" y="1600200"/>
          <a:ext cx="8229600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Principle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Meaning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Assessment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u="sng" smtClean="0"/>
                        <a:t>6. </a:t>
                      </a:r>
                      <a:r>
                        <a:rPr lang="en-GB" altLang="en-US" sz="1800" u="sng" smtClean="0"/>
                        <a:t>Simplicity and transparency</a:t>
                      </a:r>
                      <a:endParaRPr lang="en-US" altLang="en-US" sz="1800" u="sng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Mechanism should be simple and transparent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Generally</a:t>
                      </a:r>
                      <a:r>
                        <a:rPr lang="en-US" baseline="0" smtClean="0"/>
                        <a:t> OK, but s</a:t>
                      </a:r>
                      <a:r>
                        <a:rPr lang="en-US" smtClean="0"/>
                        <a:t>ome variables</a:t>
                      </a:r>
                      <a:r>
                        <a:rPr lang="en-US" baseline="0" smtClean="0"/>
                        <a:t> unclear:</a:t>
                      </a:r>
                    </a:p>
                    <a:p>
                      <a:r>
                        <a:rPr lang="en-US" baseline="0" smtClean="0"/>
                        <a:t>- Poverty gap</a:t>
                      </a:r>
                    </a:p>
                    <a:p>
                      <a:r>
                        <a:rPr lang="en-US" baseline="0" smtClean="0"/>
                        <a:t>- Development index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en-US" sz="1800" u="sng" smtClean="0"/>
                        <a:t>7. Incentive compatibility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smtClean="0"/>
                        <a:t>Approach should not provide negative incentives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Problem</a:t>
                      </a:r>
                      <a:r>
                        <a:rPr lang="en-US" baseline="0" smtClean="0"/>
                        <a:t> with fiscal effort measure</a:t>
                      </a:r>
                    </a:p>
                    <a:p>
                      <a:r>
                        <a:rPr lang="en-US" baseline="0" smtClean="0"/>
                        <a:t>Poverty is NOT a problem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altLang="en-US" sz="1800" u="sng" smtClean="0"/>
                        <a:t>8. Focus on service delivery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smtClean="0"/>
                        <a:t>Transfer formulas should focus on the demand (clients or outputs) rather than the supply (inputs and infrastructure) of local government services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In principle</a:t>
                      </a:r>
                      <a:r>
                        <a:rPr lang="en-US" baseline="0" smtClean="0"/>
                        <a:t> OK, but l</a:t>
                      </a:r>
                      <a:r>
                        <a:rPr lang="en-US" smtClean="0"/>
                        <a:t>ink to clients is quite unclear</a:t>
                      </a:r>
                    </a:p>
                    <a:p>
                      <a:endParaRPr lang="en-US" smtClean="0"/>
                    </a:p>
                    <a:p>
                      <a:r>
                        <a:rPr lang="en-US" smtClean="0"/>
                        <a:t>Are urban services being under-funded?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117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Universally accepted principles of sounds transfer </a:t>
            </a:r>
            <a:r>
              <a:rPr lang="en-US" smtClean="0"/>
              <a:t>design (3)</a:t>
            </a:r>
            <a:endParaRPr lang="en-US" altLang="en-US" smtClean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3020303"/>
              </p:ext>
            </p:extLst>
          </p:nvPr>
        </p:nvGraphicFramePr>
        <p:xfrm>
          <a:off x="457200" y="1600200"/>
          <a:ext cx="8229600" cy="302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Principle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Meaning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Assessment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u="sng" smtClean="0"/>
                        <a:t>9. Avoid equal shares: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Excessive reliance on the “equal shares” principle as a major allocation factor should be avoided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Current weighting is quite high (preferable no more than 20%)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en-US" sz="1800" u="sng" smtClean="0"/>
                        <a:t>10. Avoid sudden large changes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smtClean="0"/>
                        <a:t>Avoid sudden large changes in funding for local governments during the introduction of the new transfer mechanism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mtClean="0"/>
                        <a:t>Generally, ok but: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Some concern about inherited</a:t>
                      </a:r>
                      <a:r>
                        <a:rPr lang="en-US" baseline="0" smtClean="0"/>
                        <a:t> staff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smtClean="0"/>
                        <a:t>Going forward, avoid major changes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526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Characteristics of desirable </a:t>
            </a:r>
            <a:r>
              <a:rPr lang="en-US" smtClean="0"/>
              <a:t>allocation </a:t>
            </a:r>
            <a:r>
              <a:rPr lang="en-US"/>
              <a:t>factors </a:t>
            </a:r>
            <a:r>
              <a:rPr lang="en-US" smtClean="0"/>
              <a:t>(mostly OK in Kenya)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smtClean="0"/>
              <a:t>Accuracy</a:t>
            </a:r>
            <a:r>
              <a:rPr lang="en-US"/>
              <a:t>: The variable should accurately reflect the specific characteristics and should be statistically sound.</a:t>
            </a:r>
          </a:p>
          <a:p>
            <a:r>
              <a:rPr lang="en-US" b="1" smtClean="0"/>
              <a:t>Regularly </a:t>
            </a:r>
            <a:r>
              <a:rPr lang="en-US" b="1"/>
              <a:t>updated</a:t>
            </a:r>
            <a:r>
              <a:rPr lang="en-US"/>
              <a:t>: The variable should be regularly updated in the future.</a:t>
            </a:r>
          </a:p>
          <a:p>
            <a:r>
              <a:rPr lang="en-US" b="1" smtClean="0"/>
              <a:t>Independent </a:t>
            </a:r>
            <a:r>
              <a:rPr lang="en-US" b="1"/>
              <a:t>source</a:t>
            </a:r>
            <a:r>
              <a:rPr lang="en-US"/>
              <a:t>: The variable should come from an independent source respected by all stakeholders </a:t>
            </a:r>
          </a:p>
          <a:p>
            <a:r>
              <a:rPr lang="en-US" b="1" smtClean="0"/>
              <a:t>Free </a:t>
            </a:r>
            <a:r>
              <a:rPr lang="en-US" b="1"/>
              <a:t>of local manipulation</a:t>
            </a:r>
            <a:r>
              <a:rPr lang="en-US"/>
              <a:t>: The variable should be drawn from a source that cannot be manipulated by local governments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8EBB5C-F45E-4F77-BCFD-17B90F189F12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89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Technical review</a:t>
            </a:r>
            <a:r>
              <a:rPr lang="en-US" smtClean="0"/>
              <a:t>: factor-by-factor (1)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3373667"/>
              </p:ext>
            </p:extLst>
          </p:nvPr>
        </p:nvGraphicFramePr>
        <p:xfrm>
          <a:off x="457200" y="1600200"/>
          <a:ext cx="8229600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828800"/>
                <a:gridCol w="4495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Factor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Measure / data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Comment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Equal</a:t>
                      </a:r>
                      <a:r>
                        <a:rPr lang="en-US" baseline="0" smtClean="0"/>
                        <a:t> Share (26%)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1/47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Weighting </a:t>
                      </a:r>
                      <a:r>
                        <a:rPr lang="en-US" baseline="0" smtClean="0"/>
                        <a:t>seems to imply very high ratio of fixed cost vis-à-vis  variable costs of County government. Is the resulting variation in per capita allocations excessive? 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Population (45%)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Census.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Since</a:t>
                      </a:r>
                      <a:r>
                        <a:rPr lang="en-US" baseline="0" smtClean="0"/>
                        <a:t> people are the ultimate client of county services, this should indeed be the main allocation factor. </a:t>
                      </a:r>
                    </a:p>
                    <a:p>
                      <a:r>
                        <a:rPr lang="en-US" baseline="0" smtClean="0"/>
                        <a:t>Introduce urban population and rural population as additional  allocation factors?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/>
                        <a:t>Can we use more nuanced meaures of population / clients for different functions?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Poverty (18%)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Poverty gap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Li</a:t>
                      </a:r>
                      <a:r>
                        <a:rPr lang="en-US" baseline="0" smtClean="0"/>
                        <a:t>nk to be established between poverty and county service delivery functions, and weighting to be reviewed accordingly </a:t>
                      </a:r>
                    </a:p>
                    <a:p>
                      <a:r>
                        <a:rPr lang="en-US" baseline="0" smtClean="0"/>
                        <a:t>(Poverty headcount more transparent)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948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Technical review</a:t>
            </a:r>
            <a:r>
              <a:rPr lang="en-US" smtClean="0"/>
              <a:t>: factor-by-factor (2)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4624739"/>
              </p:ext>
            </p:extLst>
          </p:nvPr>
        </p:nvGraphicFramePr>
        <p:xfrm>
          <a:off x="457200" y="1600200"/>
          <a:ext cx="8229600" cy="366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828800"/>
                <a:gridCol w="4495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Factor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Measure / data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Comment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Land area (8%)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Land area </a:t>
                      </a:r>
                    </a:p>
                    <a:p>
                      <a:r>
                        <a:rPr lang="en-US" smtClean="0"/>
                        <a:t>(sq km)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Land area and service</a:t>
                      </a:r>
                      <a:r>
                        <a:rPr lang="en-US" baseline="0" smtClean="0"/>
                        <a:t> delivery cost do not have a linear relationship. “Why are we funding land?” Should land area be capped?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Fiscal effort (2%)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Per capita rev increment (COB)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Inadequate</a:t>
                      </a:r>
                      <a:r>
                        <a:rPr lang="en-US" baseline="0" smtClean="0"/>
                        <a:t> measure of fiscal effort. </a:t>
                      </a:r>
                    </a:p>
                    <a:p>
                      <a:r>
                        <a:rPr lang="en-US" baseline="0" smtClean="0"/>
                        <a:t>Iratic measure  / likely ineffective approach to promoting fiscal effort</a:t>
                      </a:r>
                    </a:p>
                    <a:p>
                      <a:r>
                        <a:rPr lang="en-US" baseline="0" smtClean="0"/>
                        <a:t>Main way to promote fiscal effort: hard budget constraint</a:t>
                      </a:r>
                    </a:p>
                    <a:p>
                      <a:r>
                        <a:rPr lang="en-US" baseline="0" smtClean="0"/>
                        <a:t>What about budget execution performance ?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Development factor (1%)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Unclear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Lacks transparency; does not have a major impact on distribution</a:t>
                      </a:r>
                      <a:r>
                        <a:rPr lang="en-US" baseline="0" smtClean="0"/>
                        <a:t> of resources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850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Concluding Thoughts:</a:t>
            </a:r>
            <a:br>
              <a:rPr lang="en-US" dirty="0" smtClean="0"/>
            </a:br>
            <a:r>
              <a:rPr lang="en-US" dirty="0" smtClean="0"/>
              <a:t>Towards a Third Basis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78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Options for the Third </a:t>
            </a:r>
            <a:r>
              <a:rPr lang="en-US"/>
              <a:t>Basis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Continue with same formula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Minor modification of existing formula (e.g., revision of factor weights)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Move to a “function-based” formula, relying on basic measures of expenditure needs for each component of the formula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Move to a </a:t>
            </a:r>
            <a:r>
              <a:rPr lang="en-US" smtClean="0"/>
              <a:t>“</a:t>
            </a:r>
            <a:r>
              <a:rPr lang="en-US"/>
              <a:t>function-based” formula, </a:t>
            </a:r>
            <a:r>
              <a:rPr lang="en-US" smtClean="0"/>
              <a:t>using performance-based measures of </a:t>
            </a:r>
            <a:r>
              <a:rPr lang="en-US"/>
              <a:t>expenditure needs </a:t>
            </a:r>
            <a:r>
              <a:rPr lang="en-US" smtClean="0"/>
              <a:t>(e.g., health attendances)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85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A possible function-based formula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mtClean="0"/>
              <a:t>Clarify policy objective(s)</a:t>
            </a:r>
          </a:p>
          <a:p>
            <a:r>
              <a:rPr lang="en-US" smtClean="0"/>
              <a:t>A closer link between policy objectives (including county services) </a:t>
            </a:r>
            <a:r>
              <a:rPr lang="en-US"/>
              <a:t>and </a:t>
            </a:r>
            <a:r>
              <a:rPr lang="en-US" smtClean="0"/>
              <a:t>finances would be desirable</a:t>
            </a:r>
          </a:p>
          <a:p>
            <a:pPr lvl="1"/>
            <a:r>
              <a:rPr lang="en-US" smtClean="0"/>
              <a:t>Data for allocation factors continues to be constrained</a:t>
            </a:r>
          </a:p>
          <a:p>
            <a:r>
              <a:rPr lang="en-US" smtClean="0"/>
              <a:t>Revisit some of the more problematic features of the current formula </a:t>
            </a:r>
          </a:p>
          <a:p>
            <a:pPr lvl="1"/>
            <a:r>
              <a:rPr lang="en-US" smtClean="0"/>
              <a:t>Reduce proportion allocated based on equal shares</a:t>
            </a:r>
          </a:p>
          <a:p>
            <a:pPr lvl="1"/>
            <a:r>
              <a:rPr lang="en-US" smtClean="0"/>
              <a:t>Measure of fiscal effort is causing distortions</a:t>
            </a:r>
          </a:p>
          <a:p>
            <a:pPr lvl="1"/>
            <a:r>
              <a:rPr lang="en-US" smtClean="0"/>
              <a:t>Should land area be used (if so, capped)?</a:t>
            </a:r>
          </a:p>
          <a:p>
            <a:endParaRPr lang="en-US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77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1334</TotalTime>
  <Words>1904</Words>
  <Application>Microsoft Office PowerPoint</Application>
  <PresentationFormat>On-screen Show (4:3)</PresentationFormat>
  <Paragraphs>260</Paragraphs>
  <Slides>33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Times New Roman</vt:lpstr>
      <vt:lpstr>Office Theme</vt:lpstr>
      <vt:lpstr>A review of equitable revenue sharing in Kenya</vt:lpstr>
      <vt:lpstr>Overview</vt:lpstr>
      <vt:lpstr>Role of ES in the  intergovernment finance system</vt:lpstr>
      <vt:lpstr>Overall structure of the transfer system: Option A</vt:lpstr>
      <vt:lpstr>Overall structure of the transfer system: Option B</vt:lpstr>
      <vt:lpstr>Overall structure of the transfer system: Option C</vt:lpstr>
      <vt:lpstr>Overall structure of the transfer system: Option C’</vt:lpstr>
      <vt:lpstr>Overall structure of the transfer system: Option D</vt:lpstr>
      <vt:lpstr>Kenya choose (mostly) Option A</vt:lpstr>
      <vt:lpstr>Kenya: “Finance follows functions” ?</vt:lpstr>
      <vt:lpstr>South Africa PES example:  “Finance follows functions” (1)</vt:lpstr>
      <vt:lpstr>South Africa PES example:  “Finance follows functions” (2)</vt:lpstr>
      <vt:lpstr>Affordable client-based financial norms versus “costing expenditure needs”</vt:lpstr>
      <vt:lpstr>The role of own source revenues in intergovernmental finances in Kenya</vt:lpstr>
      <vt:lpstr>Revenue equalization and  stimulating revenue effort (1)</vt:lpstr>
      <vt:lpstr>Revenue equalization and  stimulating revenue effort (2)</vt:lpstr>
      <vt:lpstr>Balancing different objectives in Kenya</vt:lpstr>
      <vt:lpstr>Analysis of horizontal distribution  of Equitable Shares allocations</vt:lpstr>
      <vt:lpstr>Basis for distributing Equitable Shares: FY 2013/14 – 2018/19</vt:lpstr>
      <vt:lpstr>Per capita ES allocation, FY 2018/19 (1)</vt:lpstr>
      <vt:lpstr>Implication of 2018/19 ES formula: mathematical equivalence</vt:lpstr>
      <vt:lpstr>Per capita ES allocation, FY 2018/19 (2)</vt:lpstr>
      <vt:lpstr>Budget execution performance</vt:lpstr>
      <vt:lpstr>Technical review of the horizontal allocation formula</vt:lpstr>
      <vt:lpstr>Universally accepted principles of sounds transfer design (1)</vt:lpstr>
      <vt:lpstr>Universally accepted principles of sounds transfer design (2)</vt:lpstr>
      <vt:lpstr>Universally accepted principles of sounds transfer design (3)</vt:lpstr>
      <vt:lpstr>Characteristics of desirable allocation factors (mostly OK in Kenya)</vt:lpstr>
      <vt:lpstr>Technical review: factor-by-factor (1)</vt:lpstr>
      <vt:lpstr>Technical review: factor-by-factor (2)</vt:lpstr>
      <vt:lpstr>Concluding Thoughts: Towards a Third Basis</vt:lpstr>
      <vt:lpstr>Options for the Third Basis</vt:lpstr>
      <vt:lpstr>A possible function-based formula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initial review of the  Equitable Share in Kenya</dc:title>
  <dc:creator>Jamie</dc:creator>
  <cp:lastModifiedBy>Lineth Oyugi</cp:lastModifiedBy>
  <cp:revision>75</cp:revision>
  <dcterms:created xsi:type="dcterms:W3CDTF">2006-08-16T00:00:00Z</dcterms:created>
  <dcterms:modified xsi:type="dcterms:W3CDTF">2018-06-01T10:46:23Z</dcterms:modified>
</cp:coreProperties>
</file>